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12280" y="566928"/>
            <a:ext cx="4828032" cy="5724144"/>
          </a:xfrm>
          <a:prstGeom prst="roundRect">
            <a:avLst>
              <a:gd name="adj" fmla="val 2652"/>
            </a:avLst>
          </a:prstGeom>
          <a:solidFill>
            <a:srgbClr val="E3D7C1"/>
          </a:solidFill>
          <a:ln/>
        </p:spPr>
      </p:sp>
      <p:pic>
        <p:nvPicPr>
          <p:cNvPr id="3" name="Image 0" descr="C:\Users\kecal\AppData\Local\Temp\claude\C--Users-kecal-OneDrive-Documents-Keca-Usa-awesome-claude-skills-master-awesome-claude-skills-master\f7813aa6-3497-48b7-af91-0a637d54d624\scratchpad\keca-docs\img-pptx\hero-ali-terracott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9168" y="1051560"/>
            <a:ext cx="4334256" cy="4334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59168" y="5650992"/>
            <a:ext cx="43342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 ARMCHAIR · TERRACOTTA · TILIA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66928" y="932688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· COMMERCIAL CONTRACT FURNITURE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85216" y="1298448"/>
            <a:ext cx="566928" cy="25603"/>
          </a:xfrm>
          <a:prstGeom prst="rect">
            <a:avLst/>
          </a:prstGeom>
          <a:solidFill>
            <a:srgbClr val="D97E50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1572768"/>
            <a:ext cx="60350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5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Contract</a:t>
            </a:r>
            <a:endParaRPr lang="en-US" sz="45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5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Collection</a:t>
            </a:r>
            <a:endParaRPr lang="en-US" sz="4500" dirty="0"/>
          </a:p>
        </p:txBody>
      </p:sp>
      <p:sp>
        <p:nvSpPr>
          <p:cNvPr id="8" name="Text 5"/>
          <p:cNvSpPr/>
          <p:nvPr/>
        </p:nvSpPr>
        <p:spPr>
          <a:xfrm>
            <a:off x="566928" y="3794760"/>
            <a:ext cx="5394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F0E9DC">
                    <a:alpha val="8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Contract-grade Tilia outdoor furniture for hotels, restaurants, and resort spaces — stocked and supported from Florida.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66928" y="48920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 outdoor SKUs</a:t>
            </a:r>
            <a:pPr indent="0" marL="0">
              <a:buNone/>
            </a:pPr>
            <a:r>
              <a:rPr lang="en-US" sz="125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14 in Florida stock   ·   volume quotes in one business day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66928" y="603504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   ·   305-833-0896   ·   Fort Lauderdale, Florida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BARSTOOLS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bar-chair-duo-ba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NILE GREEN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Duo Bar Stool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Durable stackable plastic barstool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seat heights: 65 cm and 75 cm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Two-tone seat &amp; body color program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Easy-clean, outdoor-rated finish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9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9BBF8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9A9A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D9B08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5B3A2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3108960" cy="420624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31089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 — 8–12 WEEKS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BAR TABLES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bar-table-moon-c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HPL/CPL WHITE MARBLE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Moon-C Bar Table Ø60 cm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changing outdoor weather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Easy-clean HPL/CPL tops — marble &amp; terrazzo looks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 height: 111 cm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in Ø69 &amp; Ø77, fixed or foldable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11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ECECE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2A2A2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C1B9A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3108960" cy="420624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31089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 — 8–12 WEEKS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TABLES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table-ivy-l-7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TERRACOTTA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Ivy-L Table Ø77 cm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Sculptural tree-inspired base by Kilittaşı Design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Ø77 cm top for intimate seating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Rated for indoor and outdoor use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Square &amp; rectangular Ivy-L sizes in range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13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ECECE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2A2A2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FFFFFF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C1B9A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6E5A44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4A4A4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CFC6B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56483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3108960" cy="420624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31089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 — 8–12 WEEKS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COFFEE TABLES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coffee-table-joker-outdoo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MINK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Joker Outdoor Coffee Table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design by Kunter Şekercioğlu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Tool-free assembly — four plastic screws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2.3 kg — moves anywhere on the terrace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Stacks flat for storage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4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LOUNGE SETS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lounge-set-silva-i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ANTHRACITE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 II Lounge Set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Wood-texture frame with modern grid design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comfort cushions for lounge seating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Sturdy, weather-resistant construction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Garden, terrace &amp; veranda ready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4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9A9A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3D3D3D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63640" y="5138928"/>
            <a:ext cx="3108960" cy="420624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5138928"/>
            <a:ext cx="31089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 — 8–12 WEEKS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SUNBEDS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sunbed-mar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Mare Sunbed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pure PP frame + synthetic mesh sling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4-position adjustable backrest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Hidden wheels &amp; non-slip feet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Stacks up to 25 units for storage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16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5B3A2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D4B13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3A5EC7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3C8A4B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71323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AVAILABILITY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85216" y="1078992"/>
            <a:ext cx="566928" cy="25603"/>
          </a:xfrm>
          <a:prstGeom prst="rect">
            <a:avLst/>
          </a:prstGeom>
          <a:solidFill>
            <a:srgbClr val="D97E5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261872"/>
            <a:ext cx="9144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 &amp; lead times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2194560"/>
            <a:ext cx="5532120" cy="3063240"/>
          </a:xfrm>
          <a:prstGeom prst="roundRect">
            <a:avLst>
              <a:gd name="adj" fmla="val 3582"/>
            </a:avLst>
          </a:prstGeom>
          <a:solidFill>
            <a:srgbClr val="EDE4D3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542032"/>
            <a:ext cx="1417320" cy="384048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542032"/>
            <a:ext cx="1417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SHIPS NOW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868680" y="3090672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Florida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68680" y="3611880"/>
            <a:ext cx="4800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outdoor SKUs are on the ground in Florida right now — including best-selling stacking chairs, armchairs, and the Mare sunbed — and ship as soon as your order is confirmed.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63640" y="2194560"/>
            <a:ext cx="5532120" cy="3063240"/>
          </a:xfrm>
          <a:prstGeom prst="roundRect">
            <a:avLst>
              <a:gd name="adj" fmla="val 3582"/>
            </a:avLst>
          </a:prstGeom>
          <a:solidFill>
            <a:srgbClr val="EDE4D3"/>
          </a:solidFill>
          <a:ln/>
        </p:spPr>
      </p:sp>
      <p:sp>
        <p:nvSpPr>
          <p:cNvPr id="11" name="Shape 9"/>
          <p:cNvSpPr/>
          <p:nvPr/>
        </p:nvSpPr>
        <p:spPr>
          <a:xfrm>
            <a:off x="6629400" y="2542032"/>
            <a:ext cx="1965960" cy="384048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29400" y="2542032"/>
            <a:ext cx="1965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629400" y="3090672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Factory program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629400" y="3611880"/>
            <a:ext cx="4800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balance of the range is produced to order by Tilia in the colors and finishes you specify, typically landing in approximately 8–12 weeks. Ideal for larger rollouts planned a season ahead.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" y="557784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 in-stock and made-to-order lines on one quote. </a:t>
            </a:r>
            <a:pPr algn="ctr" indent="0" marL="0">
              <a:buNone/>
            </a:pPr>
            <a:r>
              <a:rPr lang="en-US" sz="1400" b="1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quotes within one business day.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20E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2344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A QUOTE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85216" y="1600200"/>
            <a:ext cx="566928" cy="25603"/>
          </a:xfrm>
          <a:prstGeom prst="rect">
            <a:avLst/>
          </a:prstGeom>
          <a:solidFill>
            <a:srgbClr val="D97E5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874520"/>
            <a:ext cx="69494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4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Let’s spec your</a:t>
            </a:r>
            <a:endParaRPr lang="en-US" sz="4200" dirty="0"/>
          </a:p>
          <a:p>
            <a:pPr indent="0" marL="0">
              <a:lnSpc>
                <a:spcPct val="104000"/>
              </a:lnSpc>
              <a:buNone/>
            </a:pPr>
            <a:r>
              <a:rPr lang="en-US" sz="42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project.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66928" y="397764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your product list, quantities, and finishes — we’ll return a complete volume quote within one business day.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635240" y="1828800"/>
            <a:ext cx="4023360" cy="3291840"/>
          </a:xfrm>
          <a:prstGeom prst="roundRect">
            <a:avLst>
              <a:gd name="adj" fmla="val 3333"/>
            </a:avLst>
          </a:prstGeom>
          <a:solidFill>
            <a:srgbClr val="EDE4D3"/>
          </a:solidFill>
          <a:ln/>
        </p:spPr>
      </p:sp>
      <p:sp>
        <p:nvSpPr>
          <p:cNvPr id="7" name="Text 5"/>
          <p:cNvSpPr/>
          <p:nvPr/>
        </p:nvSpPr>
        <p:spPr>
          <a:xfrm>
            <a:off x="7973568" y="214884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73568" y="257860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CONTRACT FURNITURE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973568" y="3063240"/>
            <a:ext cx="33832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35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305-833-0896</a:t>
            </a:r>
            <a:endParaRPr lang="en-US" sz="13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 Lauderdale, Florida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973568" y="448056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quotes within one business day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02920" y="6419088"/>
            <a:ext cx="1118311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50" spc="1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Commercial Contract Furniture · kecausa.com · 305-833-0896 · Fort Lauderdale, Florida · Volume quotes within one business day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71323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KECA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85216" y="1078992"/>
            <a:ext cx="566928" cy="25603"/>
          </a:xfrm>
          <a:prstGeom prst="rect">
            <a:avLst/>
          </a:prstGeom>
          <a:solidFill>
            <a:srgbClr val="D97E5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261872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purchasing teams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project deadlines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02920" y="2971800"/>
            <a:ext cx="2670048" cy="3017520"/>
          </a:xfrm>
          <a:prstGeom prst="roundRect">
            <a:avLst>
              <a:gd name="adj" fmla="val 4110"/>
            </a:avLst>
          </a:prstGeom>
          <a:solidFill>
            <a:srgbClr val="EDE4D3"/>
          </a:solidFill>
          <a:ln/>
        </p:spPr>
      </p:sp>
      <p:sp>
        <p:nvSpPr>
          <p:cNvPr id="6" name="Text 4"/>
          <p:cNvSpPr/>
          <p:nvPr/>
        </p:nvSpPr>
        <p:spPr>
          <a:xfrm>
            <a:off x="740664" y="324612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40664" y="3703320"/>
            <a:ext cx="223113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Florida stock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40664" y="4526280"/>
            <a:ext cx="2231136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In-stock lines ship from our Florida warehouse as soon as your order is confirmed — no import wait.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46704" y="2971800"/>
            <a:ext cx="2670048" cy="3017520"/>
          </a:xfrm>
          <a:prstGeom prst="roundRect">
            <a:avLst>
              <a:gd name="adj" fmla="val 4110"/>
            </a:avLst>
          </a:prstGeom>
          <a:solidFill>
            <a:srgbClr val="EDE4D3"/>
          </a:solidFill>
          <a:ln/>
        </p:spPr>
      </p:sp>
      <p:sp>
        <p:nvSpPr>
          <p:cNvPr id="10" name="Text 8"/>
          <p:cNvSpPr/>
          <p:nvPr/>
        </p:nvSpPr>
        <p:spPr>
          <a:xfrm>
            <a:off x="3584448" y="324612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584448" y="3703320"/>
            <a:ext cx="223113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Contract-grade manufacturing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84448" y="4526280"/>
            <a:ext cx="2231136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Tilia outdoor range: contract-grade, UV-stabilized furniture made for daily commercial use.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90488" y="2971800"/>
            <a:ext cx="2670048" cy="3017520"/>
          </a:xfrm>
          <a:prstGeom prst="roundRect">
            <a:avLst>
              <a:gd name="adj" fmla="val 4110"/>
            </a:avLst>
          </a:prstGeom>
          <a:solidFill>
            <a:srgbClr val="EDE4D3"/>
          </a:solidFill>
          <a:ln/>
        </p:spPr>
      </p:sp>
      <p:sp>
        <p:nvSpPr>
          <p:cNvPr id="14" name="Text 12"/>
          <p:cNvSpPr/>
          <p:nvPr/>
        </p:nvSpPr>
        <p:spPr>
          <a:xfrm>
            <a:off x="6428232" y="324612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28232" y="3703320"/>
            <a:ext cx="223113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program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428232" y="4526280"/>
            <a:ext cx="2231136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pricing that scales with quantity — for designers, hotels, restaurant groups, and resorts.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034272" y="2971800"/>
            <a:ext cx="2670048" cy="3017520"/>
          </a:xfrm>
          <a:prstGeom prst="roundRect">
            <a:avLst>
              <a:gd name="adj" fmla="val 4110"/>
            </a:avLst>
          </a:prstGeom>
          <a:solidFill>
            <a:srgbClr val="EDE4D3"/>
          </a:solidFill>
          <a:ln/>
        </p:spPr>
      </p:sp>
      <p:sp>
        <p:nvSpPr>
          <p:cNvPr id="18" name="Text 16"/>
          <p:cNvSpPr/>
          <p:nvPr/>
        </p:nvSpPr>
        <p:spPr>
          <a:xfrm>
            <a:off x="9272016" y="324612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272016" y="3703320"/>
            <a:ext cx="223113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Quotes in one business day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72016" y="4526280"/>
            <a:ext cx="2231136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quantities and finishes — a complete volume quote comes back within one business day.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914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71323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RANGE OVERVIEW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85216" y="1078992"/>
            <a:ext cx="566928" cy="25603"/>
          </a:xfrm>
          <a:prstGeom prst="rect">
            <a:avLst/>
          </a:prstGeom>
          <a:solidFill>
            <a:srgbClr val="D97E5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1261872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E9D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range for the whole floor plan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66928" y="1956816"/>
            <a:ext cx="9601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118 outdoor SKUs — quote every category in a single program.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02920" y="2697480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7" name="Text 5"/>
          <p:cNvSpPr/>
          <p:nvPr/>
        </p:nvSpPr>
        <p:spPr>
          <a:xfrm>
            <a:off x="722376" y="2862072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722376" y="356616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346704" y="2697480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10" name="Text 8"/>
          <p:cNvSpPr/>
          <p:nvPr/>
        </p:nvSpPr>
        <p:spPr>
          <a:xfrm>
            <a:off x="3566160" y="2862072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3566160" y="356616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90488" y="2697480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13" name="Text 11"/>
          <p:cNvSpPr/>
          <p:nvPr/>
        </p:nvSpPr>
        <p:spPr>
          <a:xfrm>
            <a:off x="6409944" y="2862072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3300" dirty="0"/>
          </a:p>
        </p:txBody>
      </p:sp>
      <p:sp>
        <p:nvSpPr>
          <p:cNvPr id="14" name="Text 12"/>
          <p:cNvSpPr/>
          <p:nvPr/>
        </p:nvSpPr>
        <p:spPr>
          <a:xfrm>
            <a:off x="6409944" y="356616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ARMCHAIRS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9034272" y="2697480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16" name="Text 14"/>
          <p:cNvSpPr/>
          <p:nvPr/>
        </p:nvSpPr>
        <p:spPr>
          <a:xfrm>
            <a:off x="9253728" y="2862072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3300" dirty="0"/>
          </a:p>
        </p:txBody>
      </p:sp>
      <p:sp>
        <p:nvSpPr>
          <p:cNvPr id="17" name="Text 15"/>
          <p:cNvSpPr/>
          <p:nvPr/>
        </p:nvSpPr>
        <p:spPr>
          <a:xfrm>
            <a:off x="9253728" y="3566160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BARSTOOLS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2920" y="4453128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19" name="Text 17"/>
          <p:cNvSpPr/>
          <p:nvPr/>
        </p:nvSpPr>
        <p:spPr>
          <a:xfrm>
            <a:off x="722376" y="4617720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3300" dirty="0"/>
          </a:p>
        </p:txBody>
      </p:sp>
      <p:sp>
        <p:nvSpPr>
          <p:cNvPr id="20" name="Text 18"/>
          <p:cNvSpPr/>
          <p:nvPr/>
        </p:nvSpPr>
        <p:spPr>
          <a:xfrm>
            <a:off x="722376" y="532180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 TABLES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346704" y="4453128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22" name="Text 20"/>
          <p:cNvSpPr/>
          <p:nvPr/>
        </p:nvSpPr>
        <p:spPr>
          <a:xfrm>
            <a:off x="3566160" y="4617720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300" dirty="0"/>
          </a:p>
        </p:txBody>
      </p:sp>
      <p:sp>
        <p:nvSpPr>
          <p:cNvPr id="23" name="Text 21"/>
          <p:cNvSpPr/>
          <p:nvPr/>
        </p:nvSpPr>
        <p:spPr>
          <a:xfrm>
            <a:off x="3566160" y="532180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LOUNGE SETS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190488" y="4453128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25" name="Text 23"/>
          <p:cNvSpPr/>
          <p:nvPr/>
        </p:nvSpPr>
        <p:spPr>
          <a:xfrm>
            <a:off x="6409944" y="4617720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300" dirty="0"/>
          </a:p>
        </p:txBody>
      </p:sp>
      <p:sp>
        <p:nvSpPr>
          <p:cNvPr id="26" name="Text 24"/>
          <p:cNvSpPr/>
          <p:nvPr/>
        </p:nvSpPr>
        <p:spPr>
          <a:xfrm>
            <a:off x="6409944" y="532180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SUNBEDS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9034272" y="4453128"/>
            <a:ext cx="2670048" cy="1591056"/>
          </a:xfrm>
          <a:prstGeom prst="roundRect">
            <a:avLst>
              <a:gd name="adj" fmla="val 5747"/>
            </a:avLst>
          </a:prstGeom>
          <a:solidFill>
            <a:srgbClr val="EDE4D3"/>
          </a:solidFill>
          <a:ln/>
        </p:spPr>
      </p:sp>
      <p:sp>
        <p:nvSpPr>
          <p:cNvPr id="28" name="Text 26"/>
          <p:cNvSpPr/>
          <p:nvPr/>
        </p:nvSpPr>
        <p:spPr>
          <a:xfrm>
            <a:off x="9253728" y="4617720"/>
            <a:ext cx="1463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3300" dirty="0"/>
          </a:p>
        </p:txBody>
      </p:sp>
      <p:sp>
        <p:nvSpPr>
          <p:cNvPr id="29" name="Text 27"/>
          <p:cNvSpPr/>
          <p:nvPr/>
        </p:nvSpPr>
        <p:spPr>
          <a:xfrm>
            <a:off x="9253728" y="5321808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spc="160" kern="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COFFEE TABLES, BASES &amp; CUSHIONS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D97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A89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ARMCHAIRS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armchair-al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TERRACOTTA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 Armchair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Glass-reinforced PP — 100% recyclable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Stackable, with integrated armrests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Tone-on-tone interchangeable seat &amp; body colors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Easy-clean, outdoor-rated finish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10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9A9A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9BBF8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7FB0BF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D9B08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5B3A2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3108960" cy="420624"/>
          </a:xfrm>
          <a:prstGeom prst="roundRect">
            <a:avLst>
              <a:gd name="adj" fmla="val 50000"/>
            </a:avLst>
          </a:prstGeom>
          <a:solidFill>
            <a:srgbClr val="E3D7C1"/>
          </a:solidFill>
          <a:ln w="12700">
            <a:solidFill>
              <a:srgbClr val="D3C5A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31089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TO ORDER — 8–12 WEEKS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ARMCHAIRS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armchair-eva-p-knitte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Eva-P Knitted Armchair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Knitted-texture shell in glass-reinforced PP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Open, breathing back with sculpted stripes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armrests, easy-clean finish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Rated for indoor and outdoor use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10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9E9C9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A89B6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9A9A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D9773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ARMCHAIRS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armchair-flash-n-outdoor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Flash-N Mesh Armchair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Twisted-frame body with textile mesh back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Dual-color PVC patterned mesh options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home in gardens, balconies &amp; poolside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Easy-clean, outdoor-rated build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18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363636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4F3A2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8D7C6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E7DCC4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BF9C50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chair-louis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TERRACOTTA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Louise 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Tilia’s lightest chair — just 3.2 kg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Gas-injection, glass-fiber reinforced shell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Stacks up to 9 high for fast resets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Monoblock, easy-clean construction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10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9E9C9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B03A2E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D9773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BFD2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5B7FC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chair-specto-monoblock-plastic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SAX BLUE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Specto Stackable 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Gas-injection PP monoblock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Stackable — easy turnover and storage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Palette from red &amp; orange to pistachio &amp; royal blue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Outdoor-rated, easy to clean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9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9E9C9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B03A2E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D97735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763256" y="4553712"/>
            <a:ext cx="173736" cy="173736"/>
          </a:xfrm>
          <a:prstGeom prst="ellipse">
            <a:avLst/>
          </a:prstGeom>
          <a:solidFill>
            <a:srgbClr val="BFD29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10144" y="4553712"/>
            <a:ext cx="173736" cy="173736"/>
          </a:xfrm>
          <a:prstGeom prst="ellipse">
            <a:avLst/>
          </a:prstGeom>
          <a:solidFill>
            <a:srgbClr val="5B7FC9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11896" y="4507992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DE4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COLLECTION — CHAIRS</a:t>
            </a:r>
            <a:endParaRPr lang="en-US" sz="1050" dirty="0"/>
          </a:p>
        </p:txBody>
      </p:sp>
      <p:sp>
        <p:nvSpPr>
          <p:cNvPr id="3" name="Shape 1"/>
          <p:cNvSpPr/>
          <p:nvPr/>
        </p:nvSpPr>
        <p:spPr>
          <a:xfrm>
            <a:off x="502920" y="841248"/>
            <a:ext cx="5257800" cy="5257800"/>
          </a:xfrm>
          <a:prstGeom prst="roundRect">
            <a:avLst>
              <a:gd name="adj" fmla="val 2435"/>
            </a:avLst>
          </a:prstGeom>
          <a:solidFill>
            <a:srgbClr val="E3D7C1"/>
          </a:solidFill>
          <a:ln/>
        </p:spPr>
      </p:sp>
      <p:pic>
        <p:nvPicPr>
          <p:cNvPr id="4" name="Image 0" descr="C:\Users\kecal\AppData\Local\Temp\claude\C--Users-kecal-OneDrive-Documents-Keca-Usa-awesome-claude-skills-master-awesome-claude-skills-master\f7813aa6-3497-48b7-af91-0a637d54d624\scratchpad\keca-docs\img-pptx\chair-capri-monoblock-plastic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097280"/>
            <a:ext cx="4745736" cy="4745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5742432"/>
            <a:ext cx="4745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5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TURQUOISE · SHOWN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6263640" y="960120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Capri Stackable Chair</a:t>
            </a:r>
            <a:endParaRPr lang="en-US" sz="2900" dirty="0"/>
          </a:p>
        </p:txBody>
      </p:sp>
      <p:sp>
        <p:nvSpPr>
          <p:cNvPr id="7" name="Shape 4"/>
          <p:cNvSpPr/>
          <p:nvPr/>
        </p:nvSpPr>
        <p:spPr>
          <a:xfrm>
            <a:off x="6281928" y="1883664"/>
            <a:ext cx="566928" cy="25603"/>
          </a:xfrm>
          <a:prstGeom prst="rect">
            <a:avLst/>
          </a:prstGeom>
          <a:solidFill>
            <a:srgbClr val="B4552D"/>
          </a:solidFill>
          <a:ln/>
        </p:spPr>
      </p:sp>
      <p:sp>
        <p:nvSpPr>
          <p:cNvPr id="8" name="Text 5"/>
          <p:cNvSpPr/>
          <p:nvPr/>
        </p:nvSpPr>
        <p:spPr>
          <a:xfrm>
            <a:off x="6263640" y="2121408"/>
            <a:ext cx="539496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Signature X-back with wood-texture surface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Lightweight monoblock — indoor &amp; outdoor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Replaceable anti-slip PVC floor plugs</a:t>
            </a:r>
            <a:endParaRPr lang="en-US" sz="1250" dirty="0"/>
          </a:p>
          <a:p>
            <a:pPr marL="203200" indent="-203200">
              <a:lnSpc>
                <a:spcPct val="118000"/>
              </a:lnSpc>
              <a:spcAft>
                <a:spcPts val="700"/>
              </a:spcAft>
              <a:buSzPct val="100000"/>
              <a:buChar char="–"/>
            </a:pPr>
            <a:r>
              <a:rPr lang="en-US" sz="1250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Stackable, easy-clean construction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263640" y="416052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11D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in 6 colors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81928" y="4553712"/>
            <a:ext cx="173736" cy="173736"/>
          </a:xfrm>
          <a:prstGeom prst="ellipse">
            <a:avLst/>
          </a:prstGeom>
          <a:solidFill>
            <a:srgbClr val="F6F1E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28816" y="4553712"/>
            <a:ext cx="173736" cy="173736"/>
          </a:xfrm>
          <a:prstGeom prst="ellipse">
            <a:avLst/>
          </a:prstGeom>
          <a:solidFill>
            <a:srgbClr val="D6C6A8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75704" y="4553712"/>
            <a:ext cx="173736" cy="173736"/>
          </a:xfrm>
          <a:prstGeom prst="ellipse">
            <a:avLst/>
          </a:prstGeom>
          <a:solidFill>
            <a:srgbClr val="1A1A1A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22592" y="4553712"/>
            <a:ext cx="173736" cy="173736"/>
          </a:xfrm>
          <a:prstGeom prst="ellipse">
            <a:avLst/>
          </a:prstGeom>
          <a:solidFill>
            <a:srgbClr val="3AA3A3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69480" y="4553712"/>
            <a:ext cx="173736" cy="173736"/>
          </a:xfrm>
          <a:prstGeom prst="ellipse">
            <a:avLst/>
          </a:prstGeom>
          <a:solidFill>
            <a:srgbClr val="9BBF8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16368" y="4553712"/>
            <a:ext cx="173736" cy="173736"/>
          </a:xfrm>
          <a:prstGeom prst="ellipse">
            <a:avLst/>
          </a:prstGeom>
          <a:solidFill>
            <a:srgbClr val="4F3A2C"/>
          </a:solidFill>
          <a:ln w="9525">
            <a:solidFill>
              <a:srgbClr val="D3C5A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263640" y="5138928"/>
            <a:ext cx="2697480" cy="420624"/>
          </a:xfrm>
          <a:prstGeom prst="roundRect">
            <a:avLst>
              <a:gd name="adj" fmla="val 50000"/>
            </a:avLst>
          </a:prstGeom>
          <a:solidFill>
            <a:srgbClr val="E7F0E4"/>
          </a:solidFill>
          <a:ln w="12700">
            <a:solidFill>
              <a:srgbClr val="3E7C5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63640" y="5138928"/>
            <a:ext cx="2697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3E7C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STOCK — SHIPS FROM FLORIDA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502920" y="6455664"/>
            <a:ext cx="5943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 U.S.A. — OUTDOOR CONTRACT COLLECTION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942832" y="6455664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spc="200" kern="0" dirty="0">
                <a:solidFill>
                  <a:srgbClr val="B455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kecausa.com</a:t>
            </a:r>
            <a:pPr algn="r" indent="0" marL="0">
              <a:buNone/>
            </a:pPr>
            <a:r>
              <a:rPr lang="en-US" sz="800" spc="200" kern="0" dirty="0">
                <a:solidFill>
                  <a:srgbClr val="6F65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KECA U.S.A.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KECA U.S.A. — Outdoor Contract Collection</dc:title>
  <dc:subject>PptxGenJS Presentation</dc:subject>
  <dc:creator>KECA U.S.A.</dc:creator>
  <cp:lastModifiedBy>KECA U.S.A.</cp:lastModifiedBy>
  <cp:revision>1</cp:revision>
  <dcterms:created xsi:type="dcterms:W3CDTF">2026-07-17T15:11:29Z</dcterms:created>
  <dcterms:modified xsi:type="dcterms:W3CDTF">2026-07-17T15:11:29Z</dcterms:modified>
</cp:coreProperties>
</file>